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67" r:id="rId5"/>
    <p:sldId id="270" r:id="rId6"/>
    <p:sldId id="257" r:id="rId7"/>
    <p:sldId id="269" r:id="rId8"/>
    <p:sldId id="280" r:id="rId9"/>
    <p:sldId id="283" r:id="rId10"/>
    <p:sldId id="266" r:id="rId11"/>
  </p:sldIdLst>
  <p:sldSz cx="12192000" cy="6858000"/>
  <p:notesSz cx="6858000" cy="9144000"/>
  <p:embeddedFontLst>
    <p:embeddedFont>
      <p:font typeface="Assistant" pitchFamily="2" charset="-79"/>
      <p:regular r:id="rId12"/>
      <p:bold r:id="rId13"/>
    </p:embeddedFont>
    <p:embeddedFont>
      <p:font typeface="Nunito" pitchFamily="2" charset="77"/>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412B4-B2C1-4BA7-AC30-4921E2C0A1F9}" v="1" dt="2023-03-21T14:44:54.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6" autoAdjust="0"/>
    <p:restoredTop sz="94660"/>
  </p:normalViewPr>
  <p:slideViewPr>
    <p:cSldViewPr snapToGrid="0">
      <p:cViewPr varScale="1">
        <p:scale>
          <a:sx n="126" d="100"/>
          <a:sy n="126" d="100"/>
        </p:scale>
        <p:origin x="4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3/22/23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hyperlink" Target="http://eepurl.com/dtjzwP" TargetMode="External"/><Relationship Id="rId5" Type="http://schemas.openxmlformats.org/officeDocument/2006/relationships/image" Target="../media/image14.png"/><Relationship Id="rId10" Type="http://schemas.openxmlformats.org/officeDocument/2006/relationships/hyperlink" Target="https://www.esciencecenter.nl/events/?f=workshops" TargetMode="External"/><Relationship Id="rId4" Type="http://schemas.openxmlformats.org/officeDocument/2006/relationships/image" Target="../media/image1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5" Type="http://schemas.openxmlformats.org/officeDocument/2006/relationships/image" Target="../media/image17.png"/><Relationship Id="rId10"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2.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891515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dirty="0">
                <a:latin typeface="Nunito"/>
              </a:rPr>
              <a:t>Who are we?</a:t>
            </a:r>
            <a:endParaRPr lang="nl-NL" dirty="0"/>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dirty="0"/>
              <a:t>The Netherlands eScience Center is a national center for </a:t>
            </a:r>
            <a:r>
              <a:rPr lang="en-US" b="1" dirty="0">
                <a:solidFill>
                  <a:srgbClr val="400439"/>
                </a:solidFill>
              </a:rPr>
              <a:t>innovative software solutions in academic research</a:t>
            </a:r>
            <a:r>
              <a:rPr lang="en-US" dirty="0"/>
              <a:t>. </a:t>
            </a:r>
          </a:p>
          <a:p>
            <a:r>
              <a:rPr lang="en-US" dirty="0"/>
              <a:t>Established to bridge the gap between digital technologies and scientific and scholarly inquiry. </a:t>
            </a:r>
          </a:p>
          <a:p>
            <a:r>
              <a:rPr lang="en-US" dirty="0"/>
              <a:t>Our Research Software Engineers</a:t>
            </a:r>
            <a:endParaRPr lang="nl-NL" dirty="0"/>
          </a:p>
          <a:p>
            <a:pPr lvl="1"/>
            <a:r>
              <a:rPr lang="en-US" dirty="0"/>
              <a:t>help researchers interpret results, </a:t>
            </a:r>
            <a:endParaRPr lang="nl-NL" dirty="0">
              <a:solidFill>
                <a:srgbClr val="000000"/>
              </a:solidFill>
            </a:endParaRPr>
          </a:p>
          <a:p>
            <a:pPr lvl="1"/>
            <a:r>
              <a:rPr lang="en-US" dirty="0">
                <a:solidFill>
                  <a:srgbClr val="400439"/>
                </a:solidFill>
              </a:rPr>
              <a:t>make tools and methods reusable for the wider research community, </a:t>
            </a:r>
            <a:endParaRPr lang="nl-NL" dirty="0">
              <a:solidFill>
                <a:srgbClr val="000000"/>
              </a:solidFill>
            </a:endParaRPr>
          </a:p>
          <a:p>
            <a:pPr lvl="1"/>
            <a:r>
              <a:rPr lang="en-US" dirty="0">
                <a:solidFill>
                  <a:srgbClr val="400439"/>
                </a:solidFill>
              </a:rPr>
              <a:t>co-author research and methodological publications</a:t>
            </a:r>
            <a:r>
              <a:rPr lang="en-US" dirty="0"/>
              <a:t>. </a:t>
            </a:r>
            <a:endParaRPr lang="nl-NL" dirty="0">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dirty="0"/>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432884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4" name="TextBox 3">
            <a:extLst>
              <a:ext uri="{FF2B5EF4-FFF2-40B4-BE49-F238E27FC236}">
                <a16:creationId xmlns:a16="http://schemas.microsoft.com/office/drawing/2014/main" id="{67B8853B-20A1-1072-BA45-3F8F13C28A78}"/>
              </a:ext>
            </a:extLst>
          </p:cNvPr>
          <p:cNvSpPr txBox="1"/>
          <p:nvPr/>
        </p:nvSpPr>
        <p:spPr>
          <a:xfrm>
            <a:off x="6293508" y="958629"/>
            <a:ext cx="5233080" cy="1754326"/>
          </a:xfrm>
          <a:prstGeom prst="rect">
            <a:avLst/>
          </a:prstGeom>
          <a:noFill/>
        </p:spPr>
        <p:txBody>
          <a:bodyPr wrap="square" rtlCol="0">
            <a:spAutoFit/>
          </a:bodyPr>
          <a:lstStyle/>
          <a:p>
            <a:r>
              <a:rPr lang="en-NL" b="1" dirty="0">
                <a:solidFill>
                  <a:srgbClr val="441C49"/>
                </a:solidFill>
                <a:latin typeface="Nunito" pitchFamily="2" charset="0"/>
              </a:rPr>
              <a:t>Topics cover:</a:t>
            </a:r>
          </a:p>
          <a:p>
            <a:pPr marL="285750" indent="-285750">
              <a:buFont typeface="Arial" panose="020B0604020202020204" pitchFamily="34" charset="0"/>
              <a:buChar char="•"/>
            </a:pPr>
            <a:r>
              <a:rPr lang="en-NL" b="1" dirty="0">
                <a:solidFill>
                  <a:srgbClr val="441C49"/>
                </a:solidFill>
                <a:latin typeface="Nunito" pitchFamily="2" charset="0"/>
              </a:rPr>
              <a:t>Open &amp; Reproducible Research</a:t>
            </a:r>
            <a:r>
              <a:rPr lang="en-US" b="1" dirty="0">
                <a:solidFill>
                  <a:srgbClr val="441C49"/>
                </a:solidFill>
                <a:latin typeface="Nunito" pitchFamily="2" charset="0"/>
              </a:rPr>
              <a:t> Software</a:t>
            </a:r>
          </a:p>
          <a:p>
            <a:pPr marL="285750" indent="-285750">
              <a:buFont typeface="Arial" panose="020B0604020202020204" pitchFamily="34" charset="0"/>
              <a:buChar char="•"/>
            </a:pPr>
            <a:r>
              <a:rPr lang="en-US" b="1" dirty="0">
                <a:solidFill>
                  <a:srgbClr val="441C49"/>
                </a:solidFill>
                <a:latin typeface="Nunito" pitchFamily="2" charset="0"/>
              </a:rPr>
              <a:t>Intermediate and Advanced Research Software Skills</a:t>
            </a:r>
            <a:endParaRPr lang="en-NL" b="1" dirty="0">
              <a:solidFill>
                <a:srgbClr val="441C49"/>
              </a:solidFill>
              <a:latin typeface="Nunito" pitchFamily="2" charset="0"/>
            </a:endParaRPr>
          </a:p>
          <a:p>
            <a:pPr marL="285750" indent="-285750">
              <a:buFont typeface="Arial" panose="020B0604020202020204" pitchFamily="34" charset="0"/>
              <a:buChar char="•"/>
            </a:pPr>
            <a:r>
              <a:rPr lang="en-NL" b="1" dirty="0">
                <a:solidFill>
                  <a:srgbClr val="441C49"/>
                </a:solidFill>
                <a:latin typeface="Nunito" pitchFamily="2" charset="0"/>
              </a:rPr>
              <a:t>Advanced Technologies (e.g. GPUs, Deep Learning)</a:t>
            </a:r>
            <a:endParaRPr lang="en-US" b="1" dirty="0">
              <a:solidFill>
                <a:srgbClr val="441C49"/>
              </a:solidFill>
              <a:latin typeface="Nunito" pitchFamily="2" charset="0"/>
            </a:endParaRPr>
          </a:p>
        </p:txBody>
      </p:sp>
      <p:sp>
        <p:nvSpPr>
          <p:cNvPr id="6" name="TextBox 5">
            <a:extLst>
              <a:ext uri="{FF2B5EF4-FFF2-40B4-BE49-F238E27FC236}">
                <a16:creationId xmlns:a16="http://schemas.microsoft.com/office/drawing/2014/main" id="{C3784242-89D0-1E3F-151D-C880F36081CB}"/>
              </a:ext>
            </a:extLst>
          </p:cNvPr>
          <p:cNvSpPr txBox="1"/>
          <p:nvPr/>
        </p:nvSpPr>
        <p:spPr>
          <a:xfrm>
            <a:off x="501092" y="1020850"/>
            <a:ext cx="5793432" cy="1200329"/>
          </a:xfrm>
          <a:prstGeom prst="rect">
            <a:avLst/>
          </a:prstGeom>
          <a:noFill/>
        </p:spPr>
        <p:txBody>
          <a:bodyPr wrap="square">
            <a:spAutoFit/>
          </a:bodyPr>
          <a:lstStyle/>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Based on The Carpentries &amp; </a:t>
            </a:r>
            <a:r>
              <a:rPr lang="en-GB" b="1" dirty="0" err="1">
                <a:solidFill>
                  <a:srgbClr val="00ADDC"/>
                </a:solidFill>
                <a:latin typeface="Nunito" pitchFamily="2" charset="77"/>
                <a:cs typeface="Assistant" pitchFamily="2" charset="-79"/>
              </a:rPr>
              <a:t>CodeRefinery</a:t>
            </a:r>
            <a:r>
              <a:rPr lang="en-GB" b="1" dirty="0">
                <a:solidFill>
                  <a:srgbClr val="00ADDC"/>
                </a:solidFill>
                <a:latin typeface="Nunito" pitchFamily="2" charset="77"/>
                <a:cs typeface="Assistant" pitchFamily="2" charset="-79"/>
              </a:rPr>
              <a:t>, and</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In-house developed materials.</a:t>
            </a:r>
          </a:p>
        </p:txBody>
      </p:sp>
      <p:sp>
        <p:nvSpPr>
          <p:cNvPr id="7" name="TextBox 6">
            <a:extLst>
              <a:ext uri="{FF2B5EF4-FFF2-40B4-BE49-F238E27FC236}">
                <a16:creationId xmlns:a16="http://schemas.microsoft.com/office/drawing/2014/main" id="{EFDE7A95-150D-99BD-C242-D7F14DF324F3}"/>
              </a:ext>
            </a:extLst>
          </p:cNvPr>
          <p:cNvSpPr txBox="1"/>
          <p:nvPr/>
        </p:nvSpPr>
        <p:spPr>
          <a:xfrm>
            <a:off x="501092" y="2372592"/>
            <a:ext cx="2780862" cy="523220"/>
          </a:xfrm>
          <a:prstGeom prst="rect">
            <a:avLst/>
          </a:prstGeom>
          <a:noFill/>
        </p:spPr>
        <p:txBody>
          <a:bodyPr wrap="square">
            <a:spAutoFit/>
          </a:bodyPr>
          <a:lstStyle/>
          <a:p>
            <a:r>
              <a:rPr lang="en-GB" sz="2800" b="1" dirty="0">
                <a:solidFill>
                  <a:srgbClr val="F0A944"/>
                </a:solidFill>
                <a:latin typeface="Nunito" pitchFamily="2" charset="77"/>
                <a:cs typeface="Assistant" pitchFamily="2" charset="-79"/>
              </a:rPr>
              <a:t>Schedule 2023</a:t>
            </a:r>
            <a:endParaRPr lang="en-NL" sz="2800" dirty="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4036343680"/>
              </p:ext>
            </p:extLst>
          </p:nvPr>
        </p:nvGraphicFramePr>
        <p:xfrm>
          <a:off x="776625" y="2970311"/>
          <a:ext cx="10638749" cy="2834640"/>
        </p:xfrm>
        <a:graphic>
          <a:graphicData uri="http://schemas.openxmlformats.org/drawingml/2006/table">
            <a:tbl>
              <a:tblPr firstRow="1" bandRow="1">
                <a:tableStyleId>{69CF1AB2-1976-4502-BF36-3FF5EA218861}</a:tableStyleId>
              </a:tblPr>
              <a:tblGrid>
                <a:gridCol w="1023881">
                  <a:extLst>
                    <a:ext uri="{9D8B030D-6E8A-4147-A177-3AD203B41FA5}">
                      <a16:colId xmlns:a16="http://schemas.microsoft.com/office/drawing/2014/main" val="2606460797"/>
                    </a:ext>
                  </a:extLst>
                </a:gridCol>
                <a:gridCol w="4028906">
                  <a:extLst>
                    <a:ext uri="{9D8B030D-6E8A-4147-A177-3AD203B41FA5}">
                      <a16:colId xmlns:a16="http://schemas.microsoft.com/office/drawing/2014/main" val="3106653730"/>
                    </a:ext>
                  </a:extLst>
                </a:gridCol>
                <a:gridCol w="1186491">
                  <a:extLst>
                    <a:ext uri="{9D8B030D-6E8A-4147-A177-3AD203B41FA5}">
                      <a16:colId xmlns:a16="http://schemas.microsoft.com/office/drawing/2014/main" val="2340081875"/>
                    </a:ext>
                  </a:extLst>
                </a:gridCol>
                <a:gridCol w="4399471">
                  <a:extLst>
                    <a:ext uri="{9D8B030D-6E8A-4147-A177-3AD203B41FA5}">
                      <a16:colId xmlns:a16="http://schemas.microsoft.com/office/drawing/2014/main" val="3799518325"/>
                    </a:ext>
                  </a:extLst>
                </a:gridCol>
              </a:tblGrid>
              <a:tr h="351976">
                <a:tc>
                  <a:txBody>
                    <a:bodyPr/>
                    <a:lstStyle/>
                    <a:p>
                      <a:r>
                        <a:rPr lang="en-NL" sz="1600" b="1" dirty="0">
                          <a:solidFill>
                            <a:srgbClr val="441C49"/>
                          </a:solidFill>
                        </a:rPr>
                        <a:t>January</a:t>
                      </a:r>
                    </a:p>
                  </a:txBody>
                  <a:tcPr/>
                </a:tc>
                <a:tc>
                  <a:txBody>
                    <a:bodyPr/>
                    <a:lstStyle/>
                    <a:p>
                      <a:r>
                        <a:rPr lang="en-GB" sz="1200" b="0" dirty="0"/>
                        <a:t>Data Analysis and Visualisation in Python for Researchers </a:t>
                      </a:r>
                    </a:p>
                    <a:p>
                      <a:r>
                        <a:rPr lang="en-GB" sz="1200" b="0" dirty="0"/>
                        <a:t>Machine learning in Python with scikit-learn</a:t>
                      </a:r>
                      <a:endParaRPr lang="en-NL" sz="1200" b="0" dirty="0"/>
                    </a:p>
                  </a:txBody>
                  <a:tcPr/>
                </a:tc>
                <a:tc>
                  <a:txBody>
                    <a:bodyPr/>
                    <a:lstStyle/>
                    <a:p>
                      <a:r>
                        <a:rPr lang="en-NL" sz="1600" b="1" dirty="0">
                          <a:solidFill>
                            <a:srgbClr val="441C49"/>
                          </a:solidFill>
                        </a:rPr>
                        <a:t>July</a:t>
                      </a:r>
                    </a:p>
                  </a:txBody>
                  <a:tcPr/>
                </a:tc>
                <a:tc>
                  <a:txBody>
                    <a:bodyPr/>
                    <a:lstStyle/>
                    <a:p>
                      <a:r>
                        <a:rPr lang="en-GB" sz="1200" b="0"/>
                        <a:t>Parallel Programming with Python</a:t>
                      </a:r>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r>
                        <a:rPr lang="en-GB" sz="1200" b="0"/>
                        <a:t>Reproducible research with R packages</a:t>
                      </a:r>
                    </a:p>
                    <a:p>
                      <a:r>
                        <a:rPr lang="en-GB" sz="1200" b="0"/>
                        <a:t>Intermediate Research Software Development with Python</a:t>
                      </a:r>
                    </a:p>
                    <a:p>
                      <a:r>
                        <a:rPr lang="en-GB" sz="1200" b="0"/>
                        <a:t>Astronomical Data Science with Python</a:t>
                      </a:r>
                      <a:endParaRPr lang="en-NL" sz="1200" b="0"/>
                    </a:p>
                  </a:txBody>
                  <a:tcPr/>
                </a:tc>
                <a:tc>
                  <a:txBody>
                    <a:bodyPr/>
                    <a:lstStyle/>
                    <a:p>
                      <a:r>
                        <a:rPr lang="en-NL" sz="1600" b="1" dirty="0">
                          <a:solidFill>
                            <a:srgbClr val="441C49"/>
                          </a:solidFill>
                        </a:rPr>
                        <a:t>August</a:t>
                      </a:r>
                    </a:p>
                  </a:txBody>
                  <a:tcPr/>
                </a:tc>
                <a:tc>
                  <a:txBody>
                    <a:bodyPr/>
                    <a:lstStyle/>
                    <a:p>
                      <a:r>
                        <a:rPr lang="en-GB" sz="1200" b="0"/>
                        <a:t>Introduction to Deep Learning</a:t>
                      </a:r>
                      <a:endParaRPr lang="en-NL" sz="1200" b="0"/>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r>
                        <a:rPr lang="en-GB" sz="1200" b="0"/>
                        <a:t>Parallel Programming with Python</a:t>
                      </a:r>
                    </a:p>
                    <a:p>
                      <a:r>
                        <a:rPr lang="en-GB" sz="1200" b="0"/>
                        <a:t>GPU programming</a:t>
                      </a:r>
                      <a:endParaRPr lang="en-NL" sz="1200" b="0"/>
                    </a:p>
                  </a:txBody>
                  <a:tcPr/>
                </a:tc>
                <a:tc>
                  <a:txBody>
                    <a:bodyPr/>
                    <a:lstStyle/>
                    <a:p>
                      <a:r>
                        <a:rPr lang="en-NL" sz="1600" b="1" dirty="0">
                          <a:solidFill>
                            <a:srgbClr val="441C49"/>
                          </a:solidFill>
                        </a:rPr>
                        <a:t>September</a:t>
                      </a:r>
                    </a:p>
                  </a:txBody>
                  <a:tcPr/>
                </a:tc>
                <a:tc>
                  <a:txBody>
                    <a:bodyPr/>
                    <a:lstStyle/>
                    <a:p>
                      <a:r>
                        <a:rPr lang="en-GB" sz="1200" b="0"/>
                        <a:t>Reproducible research with R packages</a:t>
                      </a:r>
                    </a:p>
                    <a:p>
                      <a:r>
                        <a:rPr lang="en-GB" sz="1200" b="0"/>
                        <a:t>Good Practices in Research Software Development (</a:t>
                      </a:r>
                      <a:r>
                        <a:rPr lang="en-GB" sz="1200" b="0" err="1"/>
                        <a:t>CodeRefinery</a:t>
                      </a:r>
                      <a:r>
                        <a:rPr lang="en-GB" sz="1200" b="0"/>
                        <a:t>)</a:t>
                      </a:r>
                      <a:endParaRPr lang="en-NL" sz="1200" b="0"/>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r>
                        <a:rPr lang="en-GB" sz="1200" b="0"/>
                        <a:t>Introduction to Geospatial Raster and Vector Data with Python </a:t>
                      </a:r>
                    </a:p>
                    <a:p>
                      <a:r>
                        <a:rPr lang="en-GB" sz="1200" b="0"/>
                        <a:t>Introduction to Deep Learning</a:t>
                      </a:r>
                      <a:endParaRPr lang="en-NL" sz="1200" b="0"/>
                    </a:p>
                  </a:txBody>
                  <a:tcPr/>
                </a:tc>
                <a:tc>
                  <a:txBody>
                    <a:bodyPr/>
                    <a:lstStyle/>
                    <a:p>
                      <a:r>
                        <a:rPr lang="en-NL" sz="1600" b="1" dirty="0">
                          <a:solidFill>
                            <a:srgbClr val="441C49"/>
                          </a:solidFill>
                        </a:rPr>
                        <a:t>October</a:t>
                      </a:r>
                    </a:p>
                  </a:txBody>
                  <a:tcPr/>
                </a:tc>
                <a:tc>
                  <a:txBody>
                    <a:bodyPr/>
                    <a:lstStyle/>
                    <a:p>
                      <a:r>
                        <a:rPr lang="en-GB" sz="1200" b="0"/>
                        <a:t>Introduction to Geospatial Raster and Vector Data with Python </a:t>
                      </a:r>
                    </a:p>
                    <a:p>
                      <a:r>
                        <a:rPr lang="en-GB" sz="1200" b="0"/>
                        <a:t>GPU programming</a:t>
                      </a:r>
                      <a:endParaRPr lang="en-NL" sz="1200" b="0"/>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r>
                        <a:rPr lang="en-GB" sz="1200" b="0"/>
                        <a:t>Image Processing with Python</a:t>
                      </a:r>
                    </a:p>
                    <a:p>
                      <a:r>
                        <a:rPr lang="en-GB" sz="1200" b="0"/>
                        <a:t>Good Practices in Research Software Development (</a:t>
                      </a:r>
                      <a:r>
                        <a:rPr lang="en-GB" sz="1200" b="0" err="1"/>
                        <a:t>CodeRefinery</a:t>
                      </a:r>
                      <a:r>
                        <a:rPr lang="en-GB" sz="1200" b="0"/>
                        <a:t>)</a:t>
                      </a:r>
                    </a:p>
                  </a:txBody>
                  <a:tcPr/>
                </a:tc>
                <a:tc>
                  <a:txBody>
                    <a:bodyPr/>
                    <a:lstStyle/>
                    <a:p>
                      <a:r>
                        <a:rPr lang="en-NL" sz="1600" b="1" dirty="0">
                          <a:solidFill>
                            <a:srgbClr val="441C49"/>
                          </a:solidFill>
                        </a:rPr>
                        <a:t>November</a:t>
                      </a:r>
                    </a:p>
                  </a:txBody>
                  <a:tcPr/>
                </a:tc>
                <a:tc>
                  <a:txBody>
                    <a:bodyPr/>
                    <a:lstStyle/>
                    <a:p>
                      <a:r>
                        <a:rPr lang="en-GB" sz="1200" b="0" dirty="0"/>
                        <a:t>Foundations of astronomical data science</a:t>
                      </a:r>
                      <a:endParaRPr lang="en-NL" sz="1200" b="0" dirty="0"/>
                    </a:p>
                  </a:txBody>
                  <a:tcPr/>
                </a:tc>
                <a:extLst>
                  <a:ext uri="{0D108BD9-81ED-4DB2-BD59-A6C34878D82A}">
                    <a16:rowId xmlns:a16="http://schemas.microsoft.com/office/drawing/2014/main" val="1050643200"/>
                  </a:ext>
                </a:extLst>
              </a:tr>
            </a:tbl>
          </a:graphicData>
        </a:graphic>
      </p:graphicFrame>
      <p:sp>
        <p:nvSpPr>
          <p:cNvPr id="11" name="TextBox 10">
            <a:extLst>
              <a:ext uri="{FF2B5EF4-FFF2-40B4-BE49-F238E27FC236}">
                <a16:creationId xmlns:a16="http://schemas.microsoft.com/office/drawing/2014/main" id="{47BE5A50-AFE8-27C7-D059-74663BC5AC2F}"/>
              </a:ext>
            </a:extLst>
          </p:cNvPr>
          <p:cNvSpPr txBox="1"/>
          <p:nvPr/>
        </p:nvSpPr>
        <p:spPr>
          <a:xfrm>
            <a:off x="503659" y="373854"/>
            <a:ext cx="6156385" cy="584775"/>
          </a:xfrm>
          <a:prstGeom prst="rect">
            <a:avLst/>
          </a:prstGeom>
          <a:noFill/>
        </p:spPr>
        <p:txBody>
          <a:bodyPr wrap="square">
            <a:spAutoFit/>
          </a:bodyPr>
          <a:lstStyle/>
          <a:p>
            <a:r>
              <a:rPr lang="en-GB" sz="3200" b="1" i="0" u="none" strike="noStrike" dirty="0">
                <a:solidFill>
                  <a:srgbClr val="F0A944"/>
                </a:solidFill>
                <a:effectLst/>
                <a:latin typeface="Nunito" pitchFamily="2" charset="77"/>
              </a:rPr>
              <a:t>Digital Skills Programme</a:t>
            </a:r>
            <a:r>
              <a:rPr lang="en-GB" sz="3200" b="0" i="0" u="none" strike="noStrike" dirty="0">
                <a:solidFill>
                  <a:srgbClr val="F0A944"/>
                </a:solidFill>
                <a:effectLst/>
                <a:latin typeface="Nunito" pitchFamily="2" charset="77"/>
              </a:rPr>
              <a:t>​</a:t>
            </a:r>
            <a:r>
              <a:rPr lang="en-GB" sz="3200" b="0" i="0" dirty="0">
                <a:solidFill>
                  <a:srgbClr val="F0A944"/>
                </a:solidFill>
                <a:effectLst/>
                <a:latin typeface="Nunito" pitchFamily="2" charset="77"/>
              </a:rPr>
              <a:t>​</a:t>
            </a:r>
            <a:endParaRPr lang="en-NL" sz="3200" dirty="0">
              <a:solidFill>
                <a:srgbClr val="F0A944"/>
              </a:solidFill>
            </a:endParaRPr>
          </a:p>
        </p:txBody>
      </p:sp>
    </p:spTree>
    <p:extLst>
      <p:ext uri="{BB962C8B-B14F-4D97-AF65-F5344CB8AC3E}">
        <p14:creationId xmlns:p14="http://schemas.microsoft.com/office/powerpoint/2010/main" val="197748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dirty="0"/>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84760" y="1383181"/>
            <a:ext cx="5781844" cy="4212408"/>
          </a:xfrm>
        </p:spPr>
        <p:txBody>
          <a:bodyPr>
            <a:normAutofit fontScale="90000"/>
          </a:bodyPr>
          <a:lstStyle/>
          <a:p>
            <a:pPr>
              <a:lnSpc>
                <a:spcPct val="100000"/>
              </a:lnSpc>
            </a:pPr>
            <a:r>
              <a:rPr lang="en-GB" sz="2000" b="0" dirty="0">
                <a:effectLst/>
                <a:latin typeface="Assistant" pitchFamily="2" charset="-79"/>
                <a:cs typeface="Assistant" pitchFamily="2" charset="-79"/>
              </a:rPr>
              <a:t>Our Digital Skills Workshops are </a:t>
            </a:r>
            <a:r>
              <a:rPr lang="en-GB" sz="2000" dirty="0">
                <a:solidFill>
                  <a:srgbClr val="F0A944"/>
                </a:solidFill>
                <a:effectLst/>
                <a:latin typeface="Assistant" pitchFamily="2" charset="-79"/>
                <a:cs typeface="Assistant" pitchFamily="2" charset="-79"/>
              </a:rPr>
              <a:t>free and open to researchers in the Netherlands</a:t>
            </a:r>
            <a:r>
              <a:rPr lang="en-GB" sz="2000" b="0" dirty="0">
                <a:effectLst/>
                <a:latin typeface="Assistant" pitchFamily="2" charset="-79"/>
                <a:cs typeface="Assistant" pitchFamily="2" charset="-79"/>
              </a:rPr>
              <a:t>.</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We also </a:t>
            </a:r>
            <a:r>
              <a:rPr lang="en-GB" sz="2000" b="0" dirty="0">
                <a:latin typeface="Assistant" pitchFamily="2" charset="-79"/>
                <a:cs typeface="Assistant" pitchFamily="2" charset="-79"/>
              </a:rPr>
              <a:t>offer paid options of </a:t>
            </a:r>
            <a:r>
              <a:rPr lang="en-GB" sz="2000" b="0" dirty="0">
                <a:effectLst/>
                <a:latin typeface="Assistant" pitchFamily="2" charset="-79"/>
                <a:cs typeface="Assistant" pitchFamily="2" charset="-79"/>
              </a:rPr>
              <a:t>custom workshops dedicated to your organisation. To learn more, contact:</a:t>
            </a: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	</a:t>
            </a:r>
            <a:r>
              <a:rPr lang="en-GB" sz="2000" b="0" dirty="0" err="1">
                <a:solidFill>
                  <a:srgbClr val="00ADDC"/>
                </a:solidFill>
                <a:effectLst/>
                <a:latin typeface="Assistant" pitchFamily="2" charset="-79"/>
                <a:cs typeface="Assistant" pitchFamily="2" charset="-79"/>
              </a:rPr>
              <a:t>training@esciencecenter.nl</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solidFill>
                  <a:srgbClr val="000000"/>
                </a:solidFill>
                <a:effectLst/>
                <a:latin typeface="Assistant" pitchFamily="2" charset="-79"/>
                <a:cs typeface="Assistant" pitchFamily="2" charset="-79"/>
              </a:rPr>
              <a:t>See upcoming workshops: </a:t>
            </a:r>
            <a:br>
              <a:rPr lang="en-GB" sz="2000" b="0" dirty="0">
                <a:solidFill>
                  <a:srgbClr val="000000"/>
                </a:solidFill>
                <a:effectLst/>
                <a:latin typeface="Assistant" pitchFamily="2" charset="-79"/>
                <a:cs typeface="Assistant" pitchFamily="2" charset="-79"/>
              </a:rPr>
            </a:br>
            <a:r>
              <a:rPr lang="en-GB" sz="2000" b="0" dirty="0">
                <a:solidFill>
                  <a:srgbClr val="00ADDC"/>
                </a:solidFill>
                <a:effectLst/>
                <a:latin typeface="Assistant" pitchFamily="2" charset="-79"/>
                <a:cs typeface="Assistant" pitchFamily="2" charset="-79"/>
                <a:hlinkClick r:id="rId10">
                  <a:extLst>
                    <a:ext uri="{A12FA001-AC4F-418D-AE19-62706E023703}">
                      <ahyp:hlinkClr xmlns:ahyp="http://schemas.microsoft.com/office/drawing/2018/hyperlinkcolor" val="tx"/>
                    </a:ext>
                  </a:extLst>
                </a:hlinkClick>
              </a:rPr>
              <a:t>esciencecenter.nl/events/?f=workshopsnl/events</a:t>
            </a:r>
            <a:r>
              <a:rPr lang="en-GB" sz="2000" b="0" dirty="0">
                <a:solidFill>
                  <a:srgbClr val="FFFFFF"/>
                </a:solidFill>
                <a:effectLst/>
                <a:latin typeface="Assistant" pitchFamily="2" charset="-79"/>
                <a:cs typeface="Assistant" pitchFamily="2" charset="-79"/>
                <a:hlinkClick r:id="rId10">
                  <a:extLst>
                    <a:ext uri="{A12FA001-AC4F-418D-AE19-62706E023703}">
                      <ahyp:hlinkClr xmlns:ahyp="http://schemas.microsoft.com/office/drawing/2018/hyperlinkcolor" val="tx"/>
                    </a:ext>
                  </a:extLst>
                </a:hlinkClick>
              </a:rPr>
              <a:t>/?f=workshops</a:t>
            </a:r>
            <a:br>
              <a:rPr lang="en-GB" sz="2000" b="0" dirty="0">
                <a:solidFill>
                  <a:srgbClr val="DCA10D"/>
                </a:solidFill>
                <a:effectLst/>
                <a:latin typeface="Assistant" pitchFamily="2" charset="-79"/>
                <a:cs typeface="Assistant" pitchFamily="2" charset="-79"/>
              </a:rPr>
            </a:br>
            <a:r>
              <a:rPr lang="en-GB" sz="2000" b="0" dirty="0">
                <a:effectLst/>
                <a:latin typeface="Assistant" pitchFamily="2" charset="-79"/>
                <a:cs typeface="Assistant" pitchFamily="2" charset="-79"/>
              </a:rPr>
              <a:t>To be notified about coming up workshops, subscribe to the Newsletter </a:t>
            </a: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	</a:t>
            </a:r>
            <a:r>
              <a:rPr lang="en-GB" sz="2000" b="0" dirty="0">
                <a:solidFill>
                  <a:srgbClr val="00ADDC"/>
                </a:solidFill>
                <a:effectLst/>
                <a:latin typeface="Assistant" pitchFamily="2" charset="-79"/>
                <a:cs typeface="Assistant" pitchFamily="2" charset="-79"/>
                <a:hlinkClick r:id="rId11">
                  <a:extLst>
                    <a:ext uri="{A12FA001-AC4F-418D-AE19-62706E023703}">
                      <ahyp:hlinkClr xmlns:ahyp="http://schemas.microsoft.com/office/drawing/2018/hyperlinkcolor" val="tx"/>
                    </a:ext>
                  </a:extLst>
                </a:hlinkClick>
              </a:rPr>
              <a:t>eepurl.com/dtjzwP</a:t>
            </a:r>
            <a:endParaRPr lang="en-GB" sz="2000" b="0" dirty="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584775"/>
          </a:xfrm>
          <a:prstGeom prst="rect">
            <a:avLst/>
          </a:prstGeom>
          <a:noFill/>
        </p:spPr>
        <p:txBody>
          <a:bodyPr wrap="square">
            <a:spAutoFit/>
          </a:bodyPr>
          <a:lstStyle/>
          <a:p>
            <a:r>
              <a:rPr lang="en-GB" sz="3200" b="1" i="0" u="none" strike="noStrike" dirty="0">
                <a:solidFill>
                  <a:srgbClr val="F0A944"/>
                </a:solidFill>
                <a:effectLst/>
                <a:latin typeface="Nunito" pitchFamily="2" charset="77"/>
              </a:rPr>
              <a:t>Digital Skills Programme</a:t>
            </a:r>
            <a:r>
              <a:rPr lang="en-GB" sz="3200" b="0" i="0" u="none" strike="noStrike" dirty="0">
                <a:solidFill>
                  <a:srgbClr val="F0A944"/>
                </a:solidFill>
                <a:effectLst/>
                <a:latin typeface="Nunito" pitchFamily="2" charset="77"/>
              </a:rPr>
              <a:t>​</a:t>
            </a:r>
            <a:r>
              <a:rPr lang="en-GB" sz="3200" b="0" i="0" dirty="0">
                <a:solidFill>
                  <a:srgbClr val="F0A944"/>
                </a:solidFill>
                <a:effectLst/>
                <a:latin typeface="Nunito" pitchFamily="2" charset="77"/>
              </a:rPr>
              <a:t>​</a:t>
            </a:r>
            <a:endParaRPr lang="en-NL" sz="3200" dirty="0">
              <a:solidFill>
                <a:srgbClr val="F0A944"/>
              </a:solidFill>
            </a:endParaRPr>
          </a:p>
        </p:txBody>
      </p:sp>
    </p:spTree>
    <p:extLst>
      <p:ext uri="{BB962C8B-B14F-4D97-AF65-F5344CB8AC3E}">
        <p14:creationId xmlns:p14="http://schemas.microsoft.com/office/powerpoint/2010/main" val="11820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827"/>
        </a:solidFill>
        <a:effectLst/>
      </p:bgPr>
    </p:bg>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a:spAutoFit/>
          </a:bodyPr>
          <a:lstStyle/>
          <a:p>
            <a:r>
              <a:rPr lang="en-GB" sz="2400" dirty="0">
                <a:solidFill>
                  <a:schemeClr val="bg1">
                    <a:lumMod val="95000"/>
                  </a:schemeClr>
                </a:solidFill>
              </a:rPr>
              <a:t>Website: </a:t>
            </a:r>
            <a:r>
              <a:rPr lang="en-GB" sz="2400" dirty="0">
                <a:solidFill>
                  <a:schemeClr val="bg1">
                    <a:lumMod val="95000"/>
                  </a:schemeClr>
                </a:solidFill>
                <a:hlinkClick r:id="rId3">
                  <a:extLst>
                    <a:ext uri="{A12FA001-AC4F-418D-AE19-62706E023703}">
                      <ahyp:hlinkClr xmlns:ahyp="http://schemas.microsoft.com/office/drawing/2018/hyperlinkcolor" val="tx"/>
                    </a:ext>
                  </a:extLst>
                </a:hlinkClick>
              </a:rPr>
              <a:t>https://nl-rse.org/</a:t>
            </a:r>
            <a:r>
              <a:rPr lang="en-GB" sz="2400" dirty="0">
                <a:solidFill>
                  <a:schemeClr val="bg1">
                    <a:lumMod val="95000"/>
                  </a:schemeClr>
                </a:solidFill>
              </a:rPr>
              <a:t> </a:t>
            </a:r>
          </a:p>
          <a:p>
            <a:r>
              <a:rPr lang="en-GB" sz="2400" dirty="0">
                <a:solidFill>
                  <a:schemeClr val="bg1">
                    <a:lumMod val="95000"/>
                  </a:schemeClr>
                </a:solidFill>
              </a:rPr>
              <a:t>Email: </a:t>
            </a:r>
            <a:r>
              <a:rPr lang="en-GB" sz="2400" dirty="0">
                <a:solidFill>
                  <a:schemeClr val="bg1">
                    <a:lumMod val="95000"/>
                  </a:schemeClr>
                </a:solidFill>
                <a:hlinkClick r:id="rId4">
                  <a:extLst>
                    <a:ext uri="{A12FA001-AC4F-418D-AE19-62706E023703}">
                      <ahyp:hlinkClr xmlns:ahyp="http://schemas.microsoft.com/office/drawing/2018/hyperlinkcolor" val="tx"/>
                    </a:ext>
                  </a:extLst>
                </a:hlinkClick>
              </a:rPr>
              <a:t>info@nl-rse.org</a:t>
            </a:r>
            <a:endParaRPr lang="en-GB" sz="2400" dirty="0">
              <a:solidFill>
                <a:schemeClr val="bg1">
                  <a:lumMod val="95000"/>
                </a:schemeClr>
              </a:solidFill>
            </a:endParaRPr>
          </a:p>
          <a:p>
            <a:r>
              <a:rPr lang="en-GB" sz="2400" dirty="0">
                <a:solidFill>
                  <a:schemeClr val="bg1">
                    <a:lumMod val="95000"/>
                  </a:schemeClr>
                </a:solidFill>
              </a:rPr>
              <a:t>Twitter: @</a:t>
            </a:r>
            <a:r>
              <a:rPr lang="en-GB" sz="2400" dirty="0" err="1">
                <a:solidFill>
                  <a:schemeClr val="bg1">
                    <a:lumMod val="95000"/>
                  </a:schemeClr>
                </a:solidFill>
              </a:rPr>
              <a:t>nl_rse</a:t>
            </a:r>
            <a:endParaRPr lang="en-GB" sz="2400" dirty="0">
              <a:solidFill>
                <a:schemeClr val="bg1">
                  <a:lumMod val="95000"/>
                </a:schemeClr>
              </a:solidFill>
            </a:endParaRP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rtlCol="0">
            <a:spAutoFit/>
          </a:bodyPr>
          <a:lstStyle/>
          <a:p>
            <a:r>
              <a:rPr lang="en-GB" sz="2000" b="0" i="0" dirty="0">
                <a:solidFill>
                  <a:srgbClr val="FFFFFF"/>
                </a:solidFill>
                <a:effectLst/>
                <a:latin typeface="Assistant" pitchFamily="2" charset="-79"/>
                <a:cs typeface="Assistant" pitchFamily="2" charset="-79"/>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dirty="0">
              <a:latin typeface="Assistant" pitchFamily="2" charset="-79"/>
              <a:cs typeface="Assistant" pitchFamily="2" charset="-79"/>
            </a:endParaRPr>
          </a:p>
        </p:txBody>
      </p:sp>
    </p:spTree>
    <p:extLst>
      <p:ext uri="{BB962C8B-B14F-4D97-AF65-F5344CB8AC3E}">
        <p14:creationId xmlns:p14="http://schemas.microsoft.com/office/powerpoint/2010/main" val="68353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dirty="0">
                <a:solidFill>
                  <a:srgbClr val="380339"/>
                </a:solidFill>
                <a:latin typeface="Nunito" pitchFamily="2" charset="77"/>
              </a:rPr>
              <a:t>Fellowship Programme</a:t>
            </a:r>
            <a:br>
              <a:rPr lang="en-GB" dirty="0">
                <a:solidFill>
                  <a:srgbClr val="380339"/>
                </a:solidFill>
                <a:latin typeface="Nunito" pitchFamily="2" charset="77"/>
              </a:rPr>
            </a:br>
            <a:r>
              <a:rPr lang="en-GB" dirty="0">
                <a:solidFill>
                  <a:srgbClr val="380339"/>
                </a:solidFill>
                <a:latin typeface="Nunito" pitchFamily="2" charset="77"/>
              </a:rPr>
              <a:t>2023-2024</a:t>
            </a:r>
            <a:endParaRPr lang="nl-NL" dirty="0"/>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dirty="0"/>
          </a:p>
          <a:p>
            <a:endParaRPr lang="nl-NL" dirty="0"/>
          </a:p>
          <a:p>
            <a:r>
              <a:rPr lang="nl-NL" sz="1800" dirty="0"/>
              <a:t>More info </a:t>
            </a:r>
            <a:r>
              <a:rPr lang="nl-NL" sz="1800" dirty="0" err="1"/>
              <a:t>and</a:t>
            </a:r>
            <a:r>
              <a:rPr lang="nl-NL" sz="1800" dirty="0"/>
              <a:t> </a:t>
            </a:r>
            <a:r>
              <a:rPr lang="nl-NL" sz="1800" dirty="0" err="1"/>
              <a:t>apply</a:t>
            </a:r>
            <a:r>
              <a:rPr lang="nl-NL" sz="1800" dirty="0"/>
              <a:t> at:           </a:t>
            </a:r>
            <a:r>
              <a:rPr lang="nl-NL" sz="1800" dirty="0" err="1"/>
              <a:t>esciencecenter.nl</a:t>
            </a:r>
            <a:r>
              <a:rPr lang="nl-NL" sz="1800" dirty="0"/>
              <a:t>/fellowship-</a:t>
            </a:r>
            <a:r>
              <a:rPr lang="nl-NL" sz="1800" dirty="0" err="1"/>
              <a:t>programme</a:t>
            </a:r>
            <a:endParaRPr lang="nl-NL" sz="1800" dirty="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endParaRPr lang="en-GB" sz="2000" b="1" dirty="0">
              <a:solidFill>
                <a:srgbClr val="000000"/>
              </a:solidFill>
            </a:endParaRP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Submit now!</a:t>
            </a:r>
          </a:p>
        </p:txBody>
      </p:sp>
    </p:spTree>
    <p:extLst>
      <p:ext uri="{BB962C8B-B14F-4D97-AF65-F5344CB8AC3E}">
        <p14:creationId xmlns:p14="http://schemas.microsoft.com/office/powerpoint/2010/main" val="90901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0"/>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dirty="0"/>
              <a:t>Let’s stay</a:t>
            </a:r>
            <a:br>
              <a:rPr lang="en-US" dirty="0"/>
            </a:br>
            <a:r>
              <a:rPr lang="en-US" dirty="0"/>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1" y="1852539"/>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info@esciencecenter.nl</a:t>
            </a:r>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Netherlands </a:t>
            </a:r>
            <a:r>
              <a:rPr lang="nl-NL" dirty="0" err="1"/>
              <a:t>Escience</a:t>
            </a:r>
            <a:r>
              <a:rPr lang="nl-NL" dirty="0"/>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673175710"/>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bccc4ca-e175-4642-95d3-c6632d06f78c" xsi:nil="true"/>
    <lcf76f155ced4ddcb4097134ff3c332f xmlns="375943d0-1737-420d-abae-750e225a1f6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7" ma:contentTypeDescription="Create a new document." ma:contentTypeScope="" ma:versionID="1be0513f33b8b56d41f3672e10798c94">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07e2b3c831e4ab52d79688af249289cb"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9afbca7d-6292-4540-93d0-bdb3d9928507"/>
    <ds:schemaRef ds:uri="147368bb-89ea-45a9-809f-73e1558d95c8"/>
    <ds:schemaRef ds:uri="dbccc4ca-e175-4642-95d3-c6632d06f78c"/>
    <ds:schemaRef ds:uri="375943d0-1737-420d-abae-750e225a1f6c"/>
  </ds:schemaRefs>
</ds:datastoreItem>
</file>

<file path=customXml/itemProps3.xml><?xml version="1.0" encoding="utf-8"?>
<ds:datastoreItem xmlns:ds="http://schemas.openxmlformats.org/officeDocument/2006/customXml" ds:itemID="{194A07A1-F9B9-4C1D-AAC8-E8FF11941C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11046</TotalTime>
  <Words>496</Words>
  <Application>Microsoft Macintosh PowerPoint</Application>
  <PresentationFormat>Widescreen</PresentationFormat>
  <Paragraphs>71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Assistant</vt:lpstr>
      <vt:lpstr>Arial</vt:lpstr>
      <vt:lpstr>Nunito</vt:lpstr>
      <vt:lpstr>Office Theme</vt:lpstr>
      <vt:lpstr>The Netherlands eScience Center</vt:lpstr>
      <vt:lpstr>Who are we?</vt:lpstr>
      <vt:lpstr>PowerPoint Presentation</vt:lpstr>
      <vt:lpstr>Our Digital Skills Workshops are free and open to researchers in the Netherlands.  We also offer paid options of custom workshops dedicated to your organisation. To learn more, contact:  training@esciencecenter.nl  See upcoming workshops:  esciencecenter.nl/events/?f=workshopsnl/events/?f=workshops To be notified about coming up workshops, subscribe to the Newsletter   eepurl.com/dtjzwP</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63</cp:revision>
  <dcterms:created xsi:type="dcterms:W3CDTF">2021-07-14T12:30:17Z</dcterms:created>
  <dcterms:modified xsi:type="dcterms:W3CDTF">2023-03-22T19:43:35Z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